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7" r:id="rId1"/>
  </p:sldMasterIdLst>
  <p:notesMasterIdLst>
    <p:notesMasterId r:id="rId27"/>
  </p:notesMasterIdLst>
  <p:sldIdLst>
    <p:sldId id="256" r:id="rId2"/>
    <p:sldId id="276" r:id="rId3"/>
    <p:sldId id="320" r:id="rId4"/>
    <p:sldId id="278" r:id="rId5"/>
    <p:sldId id="294" r:id="rId6"/>
    <p:sldId id="279" r:id="rId7"/>
    <p:sldId id="298" r:id="rId8"/>
    <p:sldId id="280" r:id="rId9"/>
    <p:sldId id="299" r:id="rId10"/>
    <p:sldId id="300" r:id="rId11"/>
    <p:sldId id="301" r:id="rId12"/>
    <p:sldId id="295" r:id="rId13"/>
    <p:sldId id="302" r:id="rId14"/>
    <p:sldId id="303" r:id="rId15"/>
    <p:sldId id="304" r:id="rId16"/>
    <p:sldId id="306" r:id="rId17"/>
    <p:sldId id="296" r:id="rId18"/>
    <p:sldId id="307" r:id="rId19"/>
    <p:sldId id="308" r:id="rId20"/>
    <p:sldId id="309" r:id="rId21"/>
    <p:sldId id="310" r:id="rId22"/>
    <p:sldId id="311" r:id="rId23"/>
    <p:sldId id="312" r:id="rId24"/>
    <p:sldId id="297" r:id="rId25"/>
    <p:sldId id="319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6FA1"/>
    <a:srgbClr val="C63A77"/>
    <a:srgbClr val="4B5D8D"/>
    <a:srgbClr val="ECEDD1"/>
    <a:srgbClr val="404040"/>
    <a:srgbClr val="93A299"/>
    <a:srgbClr val="6B7D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987" autoAdjust="0"/>
    <p:restoredTop sz="94249" autoAdjust="0"/>
  </p:normalViewPr>
  <p:slideViewPr>
    <p:cSldViewPr snapToGrid="0">
      <p:cViewPr varScale="1">
        <p:scale>
          <a:sx n="102" d="100"/>
          <a:sy n="102" d="100"/>
        </p:scale>
        <p:origin x="208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55943-E9F5-4E92-B99F-0A7CDA8A750A}" type="datetimeFigureOut">
              <a:rPr lang="es-VE" smtClean="0"/>
              <a:t>25/1/23</a:t>
            </a:fld>
            <a:endParaRPr lang="es-V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V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0A203E-2F80-4CC0-A1F6-6FDAD94CA6AA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298943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1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782631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2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954454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3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953269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4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20045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5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148632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6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7406686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7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044737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8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040609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9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547410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10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7730569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11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0753506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12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589374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13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8613856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14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9010862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15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5289130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16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267867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17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750659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18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0576739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19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7382300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20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7229280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21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9780899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22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4728860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23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6521411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24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9212080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A203E-2F80-4CC0-A1F6-6FDAD94CA6AA}" type="slidenum">
              <a:rPr lang="es-VE" smtClean="0"/>
              <a:t>25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13903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23BEDFD-CC27-4EB7-B440-24537094AFBA}" type="datetimeFigureOut">
              <a:rPr lang="en-US" smtClean="0"/>
              <a:t>1/25/23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ACB886D-C4C3-4490-9913-8C6026AEFF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230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BEDFD-CC27-4EB7-B440-24537094AFBA}" type="datetimeFigureOut">
              <a:rPr lang="en-US" smtClean="0"/>
              <a:t>1/25/23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886D-C4C3-4490-9913-8C6026AEFF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62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BEDFD-CC27-4EB7-B440-24537094AFBA}" type="datetimeFigureOut">
              <a:rPr lang="en-US" smtClean="0"/>
              <a:t>1/25/23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886D-C4C3-4490-9913-8C6026AEFF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51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BEDFD-CC27-4EB7-B440-24537094AFBA}" type="datetimeFigureOut">
              <a:rPr lang="en-US" smtClean="0"/>
              <a:t>1/25/23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886D-C4C3-4490-9913-8C6026AEFF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764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BEDFD-CC27-4EB7-B440-24537094AFBA}" type="datetimeFigureOut">
              <a:rPr lang="en-US" smtClean="0"/>
              <a:t>1/25/23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886D-C4C3-4490-9913-8C6026AEFF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75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BEDFD-CC27-4EB7-B440-24537094AFBA}" type="datetimeFigureOut">
              <a:rPr lang="en-US" smtClean="0"/>
              <a:t>1/25/23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886D-C4C3-4490-9913-8C6026AEFF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0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BEDFD-CC27-4EB7-B440-24537094AFBA}" type="datetimeFigureOut">
              <a:rPr lang="en-US" smtClean="0"/>
              <a:t>1/25/23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886D-C4C3-4490-9913-8C6026AEFF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436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BEDFD-CC27-4EB7-B440-24537094AFBA}" type="datetimeFigureOut">
              <a:rPr lang="en-US" smtClean="0"/>
              <a:t>1/25/23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ACB886D-C4C3-4490-9913-8C6026AEFF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45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23BEDFD-CC27-4EB7-B440-24537094AFBA}" type="datetimeFigureOut">
              <a:rPr lang="en-US" smtClean="0"/>
              <a:t>1/25/23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ACB886D-C4C3-4490-9913-8C6026AEFF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0048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BEDFD-CC27-4EB7-B440-24537094AFBA}" type="datetimeFigureOut">
              <a:rPr lang="en-US" smtClean="0"/>
              <a:t>1/25/23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886D-C4C3-4490-9913-8C6026AEFF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316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BEDFD-CC27-4EB7-B440-24537094AFBA}" type="datetimeFigureOut">
              <a:rPr lang="en-US" smtClean="0"/>
              <a:t>1/25/23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886D-C4C3-4490-9913-8C6026AEFF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7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B23BEDFD-CC27-4EB7-B440-24537094AFBA}" type="datetimeFigureOut">
              <a:rPr lang="en-US" smtClean="0"/>
              <a:t>1/25/23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ACB886D-C4C3-4490-9913-8C6026AEFF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45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33785" y="332708"/>
            <a:ext cx="9228201" cy="1645920"/>
          </a:xfrm>
        </p:spPr>
        <p:txBody>
          <a:bodyPr/>
          <a:lstStyle/>
          <a:p>
            <a:pPr lvl="0" algn="ctr"/>
            <a:r>
              <a:rPr lang="es-MX" sz="88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BIENVENIDOS</a:t>
            </a:r>
            <a:endParaRPr lang="en-US" sz="8800" b="1" dirty="0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1073" y="1779829"/>
            <a:ext cx="3231160" cy="150584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6895" y="1623419"/>
            <a:ext cx="2328874" cy="179847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758" y="3421895"/>
            <a:ext cx="7230483" cy="334699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DEC838E-30C9-C848-B14D-F9E8A0C65C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231" y="1623419"/>
            <a:ext cx="2880000" cy="458024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82222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8653" y="961512"/>
            <a:ext cx="11694694" cy="4569858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  <a:tabLst>
                <a:tab pos="1371600" algn="l"/>
              </a:tabLst>
            </a:pPr>
            <a:r>
              <a:rPr lang="es-ES" sz="8000" b="1" spc="-2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Tercera dinámica de un movimiento saludable:</a:t>
            </a:r>
          </a:p>
          <a:p>
            <a:pPr algn="ctr">
              <a:spcAft>
                <a:spcPts val="600"/>
              </a:spcAft>
              <a:tabLst>
                <a:tab pos="1371600" algn="l"/>
              </a:tabLst>
            </a:pPr>
            <a:endParaRPr lang="es-419" sz="4800" b="1" spc="-2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>
              <a:spcAft>
                <a:spcPts val="600"/>
              </a:spcAft>
              <a:tabLst>
                <a:tab pos="1371600" algn="l"/>
              </a:tabLst>
            </a:pPr>
            <a:r>
              <a:rPr lang="es-419" sz="8000" b="1" spc="-2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CAPACITACION</a:t>
            </a:r>
          </a:p>
          <a:p>
            <a:pPr algn="ctr">
              <a:spcAft>
                <a:spcPts val="600"/>
              </a:spcAft>
              <a:tabLst>
                <a:tab pos="1371600" algn="l"/>
              </a:tabLst>
            </a:pPr>
            <a:endParaRPr lang="es-419" sz="8000" b="1" spc="-2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algn="just">
              <a:tabLst>
                <a:tab pos="1371600" algn="l"/>
              </a:tabLst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015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4696" y="391886"/>
            <a:ext cx="11694694" cy="6046236"/>
          </a:xfrm>
        </p:spPr>
        <p:txBody>
          <a:bodyPr>
            <a:normAutofit fontScale="85000" lnSpcReduction="10000"/>
          </a:bodyPr>
          <a:lstStyle/>
          <a:p>
            <a:pPr algn="ctr">
              <a:spcAft>
                <a:spcPts val="600"/>
              </a:spcAft>
              <a:tabLst>
                <a:tab pos="1371600" algn="l"/>
              </a:tabLst>
            </a:pPr>
            <a:r>
              <a:rPr lang="es-419" sz="8000" b="1" spc="-2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CAPACITACION</a:t>
            </a:r>
          </a:p>
          <a:p>
            <a:pPr marL="1371600" indent="-1371600">
              <a:spcAft>
                <a:spcPts val="600"/>
              </a:spcAft>
              <a:buAutoNum type="arabicPeriod"/>
              <a:tabLst>
                <a:tab pos="1371600" algn="l"/>
              </a:tabLst>
            </a:pPr>
            <a:r>
              <a:rPr lang="es-419" sz="8000" b="1" spc="-20" dirty="0">
                <a:latin typeface="Cambria" panose="02040503050406030204" pitchFamily="18" charset="0"/>
                <a:ea typeface="Cambria" panose="02040503050406030204" pitchFamily="18" charset="0"/>
              </a:rPr>
              <a:t>Visión Bíblica</a:t>
            </a:r>
          </a:p>
          <a:p>
            <a:pPr marL="1143000" indent="-1143000">
              <a:spcAft>
                <a:spcPts val="600"/>
              </a:spcAft>
              <a:buAutoNum type="arabicPeriod"/>
              <a:tabLst>
                <a:tab pos="1371600" algn="l"/>
              </a:tabLst>
            </a:pPr>
            <a:r>
              <a:rPr lang="es-419" sz="8000" b="1" spc="-2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Modelo DICES</a:t>
            </a:r>
          </a:p>
          <a:p>
            <a:pPr marL="1143000" indent="-1143000">
              <a:spcAft>
                <a:spcPts val="600"/>
              </a:spcAft>
              <a:buAutoNum type="arabicPeriod"/>
              <a:tabLst>
                <a:tab pos="1371600" algn="l"/>
              </a:tabLst>
            </a:pPr>
            <a:r>
              <a:rPr lang="es-419" sz="8000" b="1" spc="-20" dirty="0">
                <a:latin typeface="Cambria" panose="02040503050406030204" pitchFamily="18" charset="0"/>
                <a:ea typeface="Cambria" panose="02040503050406030204" pitchFamily="18" charset="0"/>
              </a:rPr>
              <a:t>Escuela de Discipuladores</a:t>
            </a:r>
          </a:p>
          <a:p>
            <a:pPr marL="1143000" indent="-1143000">
              <a:spcAft>
                <a:spcPts val="600"/>
              </a:spcAft>
              <a:buAutoNum type="arabicPeriod"/>
              <a:tabLst>
                <a:tab pos="1371600" algn="l"/>
              </a:tabLst>
            </a:pPr>
            <a:r>
              <a:rPr lang="es-419" sz="8000" b="1" spc="-2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Cultura de Capacitación en tu  iglesia</a:t>
            </a:r>
            <a:endParaRPr lang="es-CO" sz="60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 algn="just">
              <a:tabLst>
                <a:tab pos="1371600" algn="l"/>
              </a:tabLst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994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4596" y="401216"/>
            <a:ext cx="10942819" cy="6014574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s-ES" sz="6000" b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Visión Bíblica</a:t>
            </a:r>
            <a:endParaRPr lang="es-CO" sz="4400" b="1" dirty="0"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0" algn="ctr">
              <a:tabLst>
                <a:tab pos="1371600" algn="l"/>
              </a:tabLst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81618FD-594D-2DA8-103A-2C9F3C5F25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095" b="21905"/>
          <a:stretch/>
        </p:blipFill>
        <p:spPr>
          <a:xfrm>
            <a:off x="2932921" y="1600199"/>
            <a:ext cx="5727277" cy="288069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E0D588D-7812-DB0F-B761-F20BE19D107E}"/>
              </a:ext>
            </a:extLst>
          </p:cNvPr>
          <p:cNvSpPr txBox="1"/>
          <p:nvPr/>
        </p:nvSpPr>
        <p:spPr>
          <a:xfrm>
            <a:off x="972911" y="4960647"/>
            <a:ext cx="102461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“…enseñando-los a obedecer” (Mt 28.19)</a:t>
            </a:r>
            <a:endParaRPr lang="es-CO" sz="4000" dirty="0"/>
          </a:p>
        </p:txBody>
      </p:sp>
    </p:spTree>
    <p:extLst>
      <p:ext uri="{BB962C8B-B14F-4D97-AF65-F5344CB8AC3E}">
        <p14:creationId xmlns:p14="http://schemas.microsoft.com/office/powerpoint/2010/main" val="400873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54637" y="709356"/>
            <a:ext cx="11247750" cy="5439288"/>
          </a:xfrm>
        </p:spPr>
        <p:txBody>
          <a:bodyPr>
            <a:normAutofit fontScale="92500"/>
          </a:bodyPr>
          <a:lstStyle/>
          <a:p>
            <a:pPr lvl="0" algn="ctr"/>
            <a:r>
              <a:rPr lang="es-419" sz="5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B.</a:t>
            </a:r>
            <a:r>
              <a:rPr lang="es-419" sz="5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419" sz="5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“</a:t>
            </a:r>
            <a:r>
              <a:rPr lang="es-419" sz="5400" b="1" baseline="30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11 </a:t>
            </a:r>
            <a:r>
              <a:rPr lang="es-419" sz="5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Y él mismo constituyó a unos, apóstoles; a otros, profetas; a otros, evangelistas; a otros, pastores y maestros, </a:t>
            </a:r>
            <a:r>
              <a:rPr lang="es-419" sz="5400" b="1" baseline="30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12 </a:t>
            </a:r>
            <a:r>
              <a:rPr lang="es-419" sz="5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 fin de perfeccionar (griego </a:t>
            </a:r>
            <a:r>
              <a:rPr lang="es-419" sz="54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katartizo</a:t>
            </a:r>
            <a:r>
              <a:rPr lang="es-419" sz="5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a los santos para la obra del ministerio, para la edificación del cuerpo de Cristo” </a:t>
            </a:r>
          </a:p>
          <a:p>
            <a:pPr lvl="0" algn="ctr"/>
            <a:r>
              <a:rPr lang="es-419" sz="5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s-419" sz="54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Ef</a:t>
            </a:r>
            <a:r>
              <a:rPr lang="es-419" sz="5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4.11-12).</a:t>
            </a:r>
            <a:endParaRPr lang="es-CO" sz="4000" b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0" algn="ctr">
              <a:tabLst>
                <a:tab pos="1371600" algn="l"/>
              </a:tabLst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482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4696" y="391886"/>
            <a:ext cx="11694694" cy="6046236"/>
          </a:xfrm>
        </p:spPr>
        <p:txBody>
          <a:bodyPr anchor="ctr">
            <a:normAutofit fontScale="92500" lnSpcReduction="20000"/>
          </a:bodyPr>
          <a:lstStyle/>
          <a:p>
            <a:pPr marL="914400" indent="-914400" algn="ctr">
              <a:lnSpc>
                <a:spcPct val="110000"/>
              </a:lnSpc>
              <a:buAutoNum type="alphaUcPeriod" startAt="3"/>
            </a:pPr>
            <a:r>
              <a:rPr lang="es-ES" sz="4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“16 Toda la Escritura es inspirada por Dios y es útil para enseñarnos lo que es verdad y para hacernos ver lo que está mal en nuestra vida. Nos corrige cuando estamos equivocados y nos enseña a hacer lo correcto. 17 Dios la usa para preparar y capacitar a su pueblo para que haga toda buena obra” </a:t>
            </a:r>
          </a:p>
          <a:p>
            <a:pPr algn="ctr">
              <a:lnSpc>
                <a:spcPct val="110000"/>
              </a:lnSpc>
            </a:pPr>
            <a:r>
              <a:rPr lang="es-ES" sz="4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(2Tm 3.16-17).</a:t>
            </a:r>
            <a:endParaRPr lang="en-US" sz="4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737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9626" y="405882"/>
            <a:ext cx="10972799" cy="6046236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0" algn="ctr">
              <a:tabLst>
                <a:tab pos="1371600" algn="l"/>
              </a:tabLst>
            </a:pPr>
            <a:r>
              <a:rPr lang="es-ES" sz="5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Modelo </a:t>
            </a:r>
            <a:r>
              <a:rPr lang="es-ES" sz="58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DICES</a:t>
            </a:r>
          </a:p>
          <a:p>
            <a:pPr lvl="0">
              <a:tabLst>
                <a:tab pos="1371600" algn="l"/>
              </a:tabLst>
            </a:pPr>
            <a:r>
              <a:rPr lang="es-ES" sz="6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</a:t>
            </a:r>
            <a:r>
              <a:rPr lang="es-ES" sz="6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emostración</a:t>
            </a:r>
          </a:p>
          <a:p>
            <a:pPr lvl="0">
              <a:tabLst>
                <a:tab pos="1371600" algn="l"/>
              </a:tabLst>
            </a:pPr>
            <a:r>
              <a:rPr lang="es-ES" sz="6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</a:t>
            </a:r>
            <a:r>
              <a:rPr lang="es-ES" sz="6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nstrucción</a:t>
            </a:r>
          </a:p>
          <a:p>
            <a:pPr lvl="0">
              <a:tabLst>
                <a:tab pos="1371600" algn="l"/>
              </a:tabLst>
            </a:pPr>
            <a:r>
              <a:rPr lang="es-ES" sz="6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</a:t>
            </a:r>
            <a:r>
              <a:rPr lang="es-ES" sz="6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onfirmar en acción</a:t>
            </a:r>
          </a:p>
          <a:p>
            <a:pPr lvl="0">
              <a:tabLst>
                <a:tab pos="1371600" algn="l"/>
              </a:tabLst>
            </a:pPr>
            <a:r>
              <a:rPr lang="es-ES" sz="6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E</a:t>
            </a:r>
            <a:r>
              <a:rPr lang="es-ES" sz="6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valuación</a:t>
            </a:r>
          </a:p>
          <a:p>
            <a:pPr lvl="0">
              <a:tabLst>
                <a:tab pos="1371600" algn="l"/>
              </a:tabLst>
            </a:pPr>
            <a:r>
              <a:rPr lang="es-ES" sz="6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</a:t>
            </a:r>
            <a:r>
              <a:rPr lang="es-ES" sz="6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upervisión </a:t>
            </a:r>
            <a:endParaRPr lang="en-US" sz="28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535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91886"/>
            <a:ext cx="11273589" cy="2023382"/>
          </a:xfrm>
        </p:spPr>
        <p:txBody>
          <a:bodyPr>
            <a:normAutofit/>
          </a:bodyPr>
          <a:lstStyle/>
          <a:p>
            <a:pPr marL="457200" algn="ctr"/>
            <a:r>
              <a:rPr lang="es-419" sz="4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Demostración</a:t>
            </a:r>
            <a:endParaRPr lang="es-CO" sz="4800" b="1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algn="just"/>
            <a:r>
              <a:rPr lang="es-419" sz="4400" b="1" dirty="0">
                <a:latin typeface="Cambria" panose="02040503050406030204" pitchFamily="18" charset="0"/>
                <a:ea typeface="Cambria" panose="02040503050406030204" pitchFamily="18" charset="0"/>
              </a:rPr>
              <a:t>Sin demostración no hay capacitación</a:t>
            </a:r>
            <a:endParaRPr lang="es-CO" sz="44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s-ES" sz="4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1371600" algn="l"/>
              </a:tabLst>
            </a:pPr>
            <a:endParaRPr lang="en-US" sz="4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1EE9EDE-3686-7422-FCD4-A8CCFE44B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915" y="2417989"/>
            <a:ext cx="6606948" cy="356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16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3744" y="635208"/>
            <a:ext cx="5147745" cy="5424298"/>
          </a:xfrm>
        </p:spPr>
        <p:txBody>
          <a:bodyPr>
            <a:normAutofit/>
          </a:bodyPr>
          <a:lstStyle/>
          <a:p>
            <a:pPr algn="ctr"/>
            <a:r>
              <a:rPr lang="es-ES" sz="6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Instrucción</a:t>
            </a:r>
            <a:endParaRPr lang="es-ES" sz="6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s-ES" sz="4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Especialmente una visión divina y un claro entendimiento de como tornar esa visión una realidad.</a:t>
            </a:r>
            <a:endParaRPr lang="es-CO" sz="28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3BFF9D-09DF-F559-2DFB-22D60EDD10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41" b="11725"/>
          <a:stretch/>
        </p:blipFill>
        <p:spPr>
          <a:xfrm>
            <a:off x="5471410" y="1196429"/>
            <a:ext cx="6269461" cy="44651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783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081666" y="521376"/>
            <a:ext cx="6416911" cy="1652197"/>
          </a:xfrm>
        </p:spPr>
        <p:txBody>
          <a:bodyPr>
            <a:normAutofit/>
          </a:bodyPr>
          <a:lstStyle/>
          <a:p>
            <a:pPr lvl="0" algn="ctr">
              <a:tabLst>
                <a:tab pos="1371600" algn="l"/>
              </a:tabLst>
            </a:pPr>
            <a:r>
              <a:rPr lang="es-ES" sz="4800" b="1" dirty="0">
                <a:latin typeface="Cambria" panose="02040503050406030204" pitchFamily="18" charset="0"/>
                <a:ea typeface="Cambria" panose="02040503050406030204" pitchFamily="18" charset="0"/>
              </a:rPr>
              <a:t>Confirmar En Acción</a:t>
            </a:r>
            <a:endParaRPr lang="es-ES" sz="4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>
              <a:tabLst>
                <a:tab pos="1371600" algn="l"/>
              </a:tabLst>
            </a:pPr>
            <a:r>
              <a:rPr lang="es-CO" sz="4800" dirty="0">
                <a:latin typeface="Cambria" panose="02040503050406030204" pitchFamily="18" charset="0"/>
                <a:ea typeface="Cambria" panose="02040503050406030204" pitchFamily="18" charset="0"/>
              </a:rPr>
              <a:t>Observar en silencio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77B7DFB-8D33-CCDD-90B7-2715C9A08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431" y="3997383"/>
            <a:ext cx="2395920" cy="18188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6C3E522-9B78-FA14-5C2E-4F298AFFF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483" y="266544"/>
            <a:ext cx="4210986" cy="31582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3CDBE82-6C4C-2561-CFFA-534633BC5C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7319" y="2395484"/>
            <a:ext cx="3980728" cy="32037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3187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727371" y="1110343"/>
            <a:ext cx="5232018" cy="3886200"/>
          </a:xfrm>
        </p:spPr>
        <p:txBody>
          <a:bodyPr>
            <a:normAutofit/>
          </a:bodyPr>
          <a:lstStyle/>
          <a:p>
            <a:pPr lvl="0" algn="ctr">
              <a:tabLst>
                <a:tab pos="1371600" algn="l"/>
              </a:tabLst>
            </a:pPr>
            <a:r>
              <a:rPr lang="es-ES" sz="4800" b="1" dirty="0">
                <a:latin typeface="Cambria" panose="02040503050406030204" pitchFamily="18" charset="0"/>
                <a:ea typeface="Cambria" panose="02040503050406030204" pitchFamily="18" charset="0"/>
              </a:rPr>
              <a:t>Evaluación</a:t>
            </a:r>
          </a:p>
          <a:p>
            <a:pPr lvl="0">
              <a:tabLst>
                <a:tab pos="1371600" algn="l"/>
              </a:tabLst>
            </a:pPr>
            <a:r>
              <a:rPr lang="es-ES" sz="4800" b="1" dirty="0">
                <a:latin typeface="Cambria" panose="02040503050406030204" pitchFamily="18" charset="0"/>
                <a:ea typeface="Cambria" panose="02040503050406030204" pitchFamily="18" charset="0"/>
              </a:rPr>
              <a:t>Especialmente autoevaluación</a:t>
            </a:r>
          </a:p>
          <a:p>
            <a:pPr lvl="0">
              <a:tabLst>
                <a:tab pos="1371600" algn="l"/>
              </a:tabLst>
            </a:pPr>
            <a:r>
              <a:rPr lang="es-ES" sz="4800" b="1" dirty="0">
                <a:latin typeface="Cambria" panose="02040503050406030204" pitchFamily="18" charset="0"/>
                <a:ea typeface="Cambria" panose="02040503050406030204" pitchFamily="18" charset="0"/>
              </a:rPr>
              <a:t>Una cultura de evaluación</a:t>
            </a:r>
            <a:endParaRPr lang="es-ES" sz="4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60EFEC2-45AD-A2E1-4EAE-2DF3E3215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498" y="786493"/>
            <a:ext cx="5894070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0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69321" y="230282"/>
            <a:ext cx="11230618" cy="2318045"/>
          </a:xfrm>
          <a:noFill/>
        </p:spPr>
        <p:txBody>
          <a:bodyPr>
            <a:normAutofit lnSpcReduction="10000"/>
          </a:bodyPr>
          <a:lstStyle/>
          <a:p>
            <a:pPr lvl="0" algn="ctr"/>
            <a:r>
              <a:rPr lang="es-ES" sz="5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Supervisión</a:t>
            </a:r>
          </a:p>
          <a:p>
            <a:pPr lvl="0"/>
            <a:r>
              <a:rPr lang="es-ES" sz="5400" dirty="0">
                <a:latin typeface="Cambria" panose="02040503050406030204" pitchFamily="18" charset="0"/>
                <a:ea typeface="Cambria" panose="02040503050406030204" pitchFamily="18" charset="0"/>
              </a:rPr>
              <a:t>No abandonar. Mantener una asesoría y mentoreo</a:t>
            </a:r>
            <a:endParaRPr lang="es-CO" sz="40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algn="ctr">
              <a:tabLst>
                <a:tab pos="1371600" algn="l"/>
              </a:tabLst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58B1212-24BF-01FE-3700-FBA855A4D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103" y="2770503"/>
            <a:ext cx="6132418" cy="344948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4878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F1B2C50C-18C6-5996-CF4E-A0E1D5F20445}"/>
              </a:ext>
            </a:extLst>
          </p:cNvPr>
          <p:cNvSpPr txBox="1"/>
          <p:nvPr/>
        </p:nvSpPr>
        <p:spPr>
          <a:xfrm>
            <a:off x="415990" y="474345"/>
            <a:ext cx="11360020" cy="5632311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5400" b="1" dirty="0">
                <a:latin typeface="Cambria" panose="02040503050406030204" pitchFamily="18" charset="0"/>
                <a:ea typeface="Cambria" panose="02040503050406030204" pitchFamily="18" charset="0"/>
              </a:rPr>
              <a:t>3. La Escuela de Discipuladores</a:t>
            </a:r>
          </a:p>
          <a:p>
            <a:pPr algn="ctr"/>
            <a:endParaRPr lang="es-ES" sz="5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es-ES" sz="5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es-ES" sz="5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es-ES" sz="5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es-ES" sz="5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es-ES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E9BB561-F5BA-0F53-D49F-6CC5B5D9B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0635" y="2014410"/>
            <a:ext cx="2837429" cy="28291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422E14A-F049-1DE4-FF24-CBE58D47B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859" y="1602074"/>
            <a:ext cx="3987617" cy="407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0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F1B2C50C-18C6-5996-CF4E-A0E1D5F20445}"/>
              </a:ext>
            </a:extLst>
          </p:cNvPr>
          <p:cNvSpPr txBox="1"/>
          <p:nvPr/>
        </p:nvSpPr>
        <p:spPr>
          <a:xfrm>
            <a:off x="415990" y="608458"/>
            <a:ext cx="11360020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indent="-1143000" algn="ctr">
              <a:buAutoNum type="alphaUcPeriod"/>
            </a:pPr>
            <a:r>
              <a:rPr lang="es-ES" sz="6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Visión de la Escuela: </a:t>
            </a:r>
          </a:p>
          <a:p>
            <a:pPr algn="ctr"/>
            <a:endParaRPr lang="es-ES" sz="40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s-ES" sz="5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Capacitar pastores y líderes estratégicos para catalizar movimientos de iglesias saludables y discipuladoras.</a:t>
            </a:r>
            <a:endParaRPr lang="es-ES" sz="54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098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F1B2C50C-18C6-5996-CF4E-A0E1D5F20445}"/>
              </a:ext>
            </a:extLst>
          </p:cNvPr>
          <p:cNvSpPr txBox="1"/>
          <p:nvPr/>
        </p:nvSpPr>
        <p:spPr>
          <a:xfrm>
            <a:off x="415990" y="939328"/>
            <a:ext cx="1136002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El currículo básico es de tres cursos:</a:t>
            </a:r>
          </a:p>
          <a:p>
            <a:pPr algn="ctr"/>
            <a:endParaRPr lang="es-ES" sz="2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s-ES" sz="4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1. Discipulado personal </a:t>
            </a:r>
          </a:p>
          <a:p>
            <a:r>
              <a:rPr lang="es-ES" sz="4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(2 módulos básicos, otros opcionales)</a:t>
            </a:r>
          </a:p>
          <a:p>
            <a:r>
              <a:rPr lang="es-ES" sz="4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Marcas de una iglesia saludable y  </a:t>
            </a:r>
          </a:p>
          <a:p>
            <a:r>
              <a:rPr lang="es-ES" sz="4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discipuladora (4 módulos sobre 4 marcas)</a:t>
            </a:r>
          </a:p>
          <a:p>
            <a:r>
              <a:rPr lang="es-ES" sz="4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Movimientos de iglesias discipuladoras </a:t>
            </a:r>
          </a:p>
          <a:p>
            <a:r>
              <a:rPr lang="es-ES" sz="4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(4 módulos sobre 4 marcas) </a:t>
            </a:r>
          </a:p>
        </p:txBody>
      </p:sp>
    </p:spTree>
    <p:extLst>
      <p:ext uri="{BB962C8B-B14F-4D97-AF65-F5344CB8AC3E}">
        <p14:creationId xmlns:p14="http://schemas.microsoft.com/office/powerpoint/2010/main" val="4148000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F1B2C50C-18C6-5996-CF4E-A0E1D5F20445}"/>
              </a:ext>
            </a:extLst>
          </p:cNvPr>
          <p:cNvSpPr txBox="1"/>
          <p:nvPr/>
        </p:nvSpPr>
        <p:spPr>
          <a:xfrm>
            <a:off x="415990" y="181957"/>
            <a:ext cx="1136002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>
              <a:buAutoNum type="alphaUcPeriod" startAt="2"/>
            </a:pPr>
            <a:r>
              <a:rPr lang="es-E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El currículo del año básico </a:t>
            </a:r>
          </a:p>
          <a:p>
            <a:r>
              <a:rPr lang="es-ES" sz="3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Dos módulos de la Escuela y cuatro módulos de la Biblia de Discipulado:</a:t>
            </a:r>
          </a:p>
          <a:p>
            <a:r>
              <a:rPr lang="es-ES" sz="3200" b="1" dirty="0">
                <a:solidFill>
                  <a:schemeClr val="bg1"/>
                </a:solidFill>
                <a:highlight>
                  <a:srgbClr val="00FF00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Primer semestre</a:t>
            </a:r>
          </a:p>
          <a:p>
            <a:r>
              <a:rPr lang="es-ES" sz="3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1)	Introducción a la Escuela, </a:t>
            </a:r>
            <a:r>
              <a:rPr lang="es-ES" sz="3200" b="1" i="1" u="sng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30 de enero de 2023</a:t>
            </a:r>
          </a:p>
          <a:p>
            <a:pPr marL="514350" indent="-514350">
              <a:buAutoNum type="arabicParenR" startAt="2"/>
            </a:pPr>
            <a:r>
              <a:rPr lang="es-ES" sz="3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Visión de iglesias saludables y discipuladoras (ISD) – un  </a:t>
            </a:r>
          </a:p>
          <a:p>
            <a:r>
              <a:rPr lang="es-ES" sz="3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encuentro</a:t>
            </a:r>
          </a:p>
          <a:p>
            <a:pPr marL="514350" indent="-514350">
              <a:buAutoNum type="arabicParenR" startAt="3"/>
            </a:pPr>
            <a:r>
              <a:rPr lang="es-ES" sz="3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Visión de discipulado personal (1º módulo de la ED, 4  </a:t>
            </a:r>
          </a:p>
          <a:p>
            <a:r>
              <a:rPr lang="es-ES" sz="3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sesiones)</a:t>
            </a:r>
          </a:p>
          <a:p>
            <a:pPr marL="514350" indent="-514350">
              <a:buAutoNum type="arabicParenR" startAt="4"/>
            </a:pPr>
            <a:r>
              <a:rPr lang="es-ES" sz="3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Módulo de la comunión (Biblia de Discipulado, 8 sesiones, </a:t>
            </a:r>
          </a:p>
          <a:p>
            <a:r>
              <a:rPr lang="es-ES" sz="3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incluyendo un retiro de un día)</a:t>
            </a:r>
          </a:p>
          <a:p>
            <a:pPr marL="514350" indent="-514350">
              <a:buAutoNum type="arabicParenR" startAt="5"/>
            </a:pPr>
            <a:r>
              <a:rPr lang="es-ES" sz="3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Módulo de discípulo saludable (Biblia de Discipulado, 8 </a:t>
            </a:r>
          </a:p>
          <a:p>
            <a:r>
              <a:rPr lang="es-ES" sz="3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sesiones)</a:t>
            </a:r>
          </a:p>
        </p:txBody>
      </p:sp>
    </p:spTree>
    <p:extLst>
      <p:ext uri="{BB962C8B-B14F-4D97-AF65-F5344CB8AC3E}">
        <p14:creationId xmlns:p14="http://schemas.microsoft.com/office/powerpoint/2010/main" val="4204886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2091" y="405882"/>
            <a:ext cx="11687818" cy="604623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s-ES" sz="5400" b="1" dirty="0">
                <a:effectLst/>
                <a:highlight>
                  <a:srgbClr val="00FF00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Segundo semestre</a:t>
            </a:r>
          </a:p>
          <a:p>
            <a:pPr marL="914400" lvl="0" indent="-914400">
              <a:buAutoNum type="arabicParenR" startAt="6"/>
            </a:pPr>
            <a:r>
              <a:rPr lang="es-ES" sz="5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Práctica del discipulado (2º módulo de  </a:t>
            </a:r>
          </a:p>
          <a:p>
            <a:pPr lvl="0"/>
            <a:r>
              <a:rPr lang="es-ES" sz="5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      la ED, 4 sesiones)</a:t>
            </a:r>
          </a:p>
          <a:p>
            <a:pPr marL="914400" lvl="0" indent="-914400">
              <a:buAutoNum type="arabicParenR" startAt="7"/>
            </a:pPr>
            <a:r>
              <a:rPr lang="es-ES" sz="5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Módulo de discipulador saludable </a:t>
            </a:r>
          </a:p>
          <a:p>
            <a:pPr lvl="0"/>
            <a:r>
              <a:rPr lang="es-ES" sz="5400" dirty="0">
                <a:latin typeface="Cambria" panose="02040503050406030204" pitchFamily="18" charset="0"/>
                <a:ea typeface="Cambria" panose="02040503050406030204" pitchFamily="18" charset="0"/>
              </a:rPr>
              <a:t>      </a:t>
            </a:r>
            <a:r>
              <a:rPr lang="es-ES" sz="5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(Biblia de Discipulado, 8 sesiones)</a:t>
            </a:r>
          </a:p>
          <a:p>
            <a:pPr marL="914400" lvl="0" indent="-914400">
              <a:buAutoNum type="arabicParenR" startAt="8"/>
            </a:pPr>
            <a:r>
              <a:rPr lang="es-ES" sz="5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Módulo de selección (Biblia de </a:t>
            </a:r>
          </a:p>
          <a:p>
            <a:pPr lvl="0"/>
            <a:r>
              <a:rPr lang="es-ES" sz="5400" dirty="0">
                <a:latin typeface="Cambria" panose="02040503050406030204" pitchFamily="18" charset="0"/>
                <a:ea typeface="Cambria" panose="02040503050406030204" pitchFamily="18" charset="0"/>
              </a:rPr>
              <a:t>      </a:t>
            </a:r>
            <a:r>
              <a:rPr lang="es-ES" sz="5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Discipulado, 8 sesiones)</a:t>
            </a:r>
          </a:p>
          <a:p>
            <a:pPr marL="914400" lvl="0" indent="-914400">
              <a:buAutoNum type="arabicParenR" startAt="9"/>
            </a:pPr>
            <a:r>
              <a:rPr lang="es-ES" sz="5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Fatiga del alma (1 sesión) y sesión de </a:t>
            </a:r>
          </a:p>
          <a:p>
            <a:pPr lvl="0"/>
            <a:r>
              <a:rPr lang="es-ES" sz="5400" dirty="0">
                <a:latin typeface="Cambria" panose="02040503050406030204" pitchFamily="18" charset="0"/>
                <a:ea typeface="Cambria" panose="02040503050406030204" pitchFamily="18" charset="0"/>
              </a:rPr>
              <a:t>       </a:t>
            </a:r>
            <a:r>
              <a:rPr lang="es-ES" sz="5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cierre</a:t>
            </a:r>
          </a:p>
          <a:p>
            <a:endParaRPr lang="es-ES" sz="5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1371600" algn="l"/>
              </a:tabLst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146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78054" y="446377"/>
            <a:ext cx="11435892" cy="5965245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0" algn="ctr"/>
            <a:r>
              <a:rPr lang="es-ES" sz="8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Cultura de Capacitación en tu iglesia</a:t>
            </a:r>
            <a:endParaRPr lang="es-ES" sz="8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tabLst>
                <a:tab pos="1371600" algn="l"/>
              </a:tabLst>
            </a:pPr>
            <a:endParaRPr lang="en-US" sz="4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5B2F4BE-B5FD-852C-F31C-3F725D60A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8466" y="2548329"/>
            <a:ext cx="7256750" cy="3567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454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8231" y="1229602"/>
            <a:ext cx="6577382" cy="4068147"/>
          </a:xfrm>
        </p:spPr>
        <p:txBody>
          <a:bodyPr>
            <a:normAutofit fontScale="475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es-ES" sz="106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1. El pastor o la pastora debe ser adiestrado como capacitador </a:t>
            </a:r>
          </a:p>
          <a:p>
            <a:pPr lvl="0" algn="ctr">
              <a:lnSpc>
                <a:spcPct val="120000"/>
              </a:lnSpc>
            </a:pPr>
            <a:r>
              <a:rPr lang="es-ES" sz="106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s-ES" sz="106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Ef</a:t>
            </a:r>
            <a:r>
              <a:rPr lang="es-ES" sz="106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4.11-12)</a:t>
            </a:r>
            <a:endParaRPr lang="en-US" sz="4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8E2E258-AC8E-2014-B224-FD0D2E5ED3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42" r="5924" b="7224"/>
          <a:stretch/>
        </p:blipFill>
        <p:spPr>
          <a:xfrm>
            <a:off x="6685613" y="1560251"/>
            <a:ext cx="4796854" cy="35347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215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91528" y="1559817"/>
            <a:ext cx="6327546" cy="4068147"/>
          </a:xfrm>
        </p:spPr>
        <p:txBody>
          <a:bodyPr>
            <a:normAutofit/>
          </a:bodyPr>
          <a:lstStyle/>
          <a:p>
            <a:pPr lvl="0" algn="ctr"/>
            <a:r>
              <a:rPr lang="es-ES" sz="66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2.	Especialista en capacitación para toda la iglesia. 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B3CC7F6-C14B-33FC-AE2D-F5D2820A4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926" y="1719748"/>
            <a:ext cx="4558004" cy="341850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3163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73684" y="1080132"/>
            <a:ext cx="6686684" cy="4068147"/>
          </a:xfrm>
        </p:spPr>
        <p:txBody>
          <a:bodyPr>
            <a:normAutofit lnSpcReduction="10000"/>
          </a:bodyPr>
          <a:lstStyle/>
          <a:p>
            <a:pPr lvl="0" algn="ctr"/>
            <a:r>
              <a:rPr lang="es-ES" sz="66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3.	Cada equipo de ministerio debe tener su especialista en capacitación. 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3B39F44-0B34-1A86-D671-713581C9D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664" y="1080132"/>
            <a:ext cx="4068146" cy="40681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8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9718" y="284813"/>
            <a:ext cx="11332564" cy="2893102"/>
          </a:xfrm>
        </p:spPr>
        <p:txBody>
          <a:bodyPr>
            <a:normAutofit/>
          </a:bodyPr>
          <a:lstStyle/>
          <a:p>
            <a:pPr marL="1143000" lvl="0" indent="-1143000" algn="ctr">
              <a:buAutoNum type="arabicPeriod" startAt="4"/>
            </a:pPr>
            <a:r>
              <a:rPr lang="es-ES" sz="66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Encuentros especiales.</a:t>
            </a:r>
          </a:p>
          <a:p>
            <a:pPr marL="857250" lvl="0" indent="-857250">
              <a:buFont typeface="Wingdings" panose="05000000000000000000" pitchFamily="2" charset="2"/>
              <a:buChar char="v"/>
            </a:pPr>
            <a:r>
              <a:rPr lang="es-ES" sz="5400" b="1" dirty="0">
                <a:latin typeface="Cambria" panose="02040503050406030204" pitchFamily="18" charset="0"/>
                <a:ea typeface="Cambria" panose="02040503050406030204" pitchFamily="18" charset="0"/>
              </a:rPr>
              <a:t>Trimestral</a:t>
            </a:r>
          </a:p>
          <a:p>
            <a:pPr marL="857250" lvl="0" indent="-857250">
              <a:buFont typeface="Wingdings" panose="05000000000000000000" pitchFamily="2" charset="2"/>
              <a:buChar char="v"/>
            </a:pPr>
            <a:r>
              <a:rPr lang="es-ES" sz="54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Mensual 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908CDDB-697A-B5EC-F610-065A9683C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072" y="2525422"/>
            <a:ext cx="7487201" cy="36805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9922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3188" y="1275006"/>
            <a:ext cx="11845624" cy="2727368"/>
          </a:xfrm>
        </p:spPr>
        <p:txBody>
          <a:bodyPr>
            <a:normAutofit/>
          </a:bodyPr>
          <a:lstStyle/>
          <a:p>
            <a:pPr lvl="0" algn="ctr"/>
            <a:r>
              <a:rPr lang="es-ES" sz="60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5.	La Escuela de Discipuladores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8A8D82D-F00C-EE9A-D3ED-8A75B329E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190" y="2174942"/>
            <a:ext cx="3905620" cy="390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33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74754" y="476856"/>
            <a:ext cx="10968572" cy="2052734"/>
          </a:xfrm>
        </p:spPr>
        <p:txBody>
          <a:bodyPr>
            <a:normAutofit fontScale="2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es-419" sz="16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 Educación Continuada</a:t>
            </a:r>
          </a:p>
          <a:p>
            <a:pPr lvl="0">
              <a:lnSpc>
                <a:spcPct val="120000"/>
              </a:lnSpc>
            </a:pPr>
            <a:r>
              <a:rPr lang="es-ES" sz="1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</a:t>
            </a:r>
            <a:r>
              <a:rPr lang="es-ES" sz="1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 encuentro anual on-line de Iglesias Saludables y Discipuladoras (ISD) del  </a:t>
            </a:r>
          </a:p>
          <a:p>
            <a:pPr lvl="0">
              <a:lnSpc>
                <a:spcPct val="120000"/>
              </a:lnSpc>
            </a:pPr>
            <a:r>
              <a:rPr lang="es-ES" sz="1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s-ES" sz="1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Discipulado y Pastoreo de Pastores (DPP). </a:t>
            </a:r>
          </a:p>
          <a:p>
            <a:pPr lvl="0">
              <a:lnSpc>
                <a:spcPct val="120000"/>
              </a:lnSpc>
            </a:pPr>
            <a:r>
              <a:rPr lang="es-ES" sz="1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</a:t>
            </a:r>
            <a:r>
              <a:rPr lang="es-ES" sz="1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 Cumbre Global de Liderazgo de </a:t>
            </a:r>
            <a:r>
              <a:rPr lang="es-ES" sz="1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Willowcreek</a:t>
            </a:r>
            <a:r>
              <a:rPr lang="es-ES" sz="1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 algn="ctr">
              <a:tabLst>
                <a:tab pos="1371600" algn="l"/>
              </a:tabLst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32A124A-545A-754D-8408-3F9D52C29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1327" y="3607962"/>
            <a:ext cx="5158854" cy="29245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3995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64695" y="448252"/>
            <a:ext cx="11092721" cy="5691673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pPr lvl="0" algn="ctr">
              <a:lnSpc>
                <a:spcPct val="120000"/>
              </a:lnSpc>
            </a:pPr>
            <a:r>
              <a:rPr lang="es-ES" sz="4800" b="1" i="1" u="sng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Dos preguntas para responder </a:t>
            </a:r>
          </a:p>
          <a:p>
            <a:pPr lvl="0">
              <a:lnSpc>
                <a:spcPct val="100000"/>
              </a:lnSpc>
            </a:pPr>
            <a:r>
              <a:rPr lang="es-ES" sz="4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 y después compartir en tu grupo pequeño, por favor  </a:t>
            </a:r>
          </a:p>
          <a:p>
            <a:pPr lvl="0">
              <a:lnSpc>
                <a:spcPct val="100000"/>
              </a:lnSpc>
            </a:pPr>
            <a:r>
              <a:rPr lang="es-ES" sz="4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elegir un líder facilitador)</a:t>
            </a:r>
          </a:p>
          <a:p>
            <a:pPr lvl="0">
              <a:lnSpc>
                <a:spcPct val="100000"/>
              </a:lnSpc>
            </a:pPr>
            <a:endParaRPr lang="es-ES" sz="1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es-ES" sz="4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1. ¿Qué Dios está te hablando? (¿Lo que  </a:t>
            </a:r>
          </a:p>
          <a:p>
            <a:pPr lvl="0">
              <a:lnSpc>
                <a:spcPct val="120000"/>
              </a:lnSpc>
            </a:pPr>
            <a:r>
              <a:rPr lang="es-ES" sz="4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más llamó tu atención?)</a:t>
            </a:r>
          </a:p>
          <a:p>
            <a:pPr lvl="0">
              <a:lnSpc>
                <a:spcPct val="120000"/>
              </a:lnSpc>
            </a:pPr>
            <a:r>
              <a:rPr lang="es-ES" sz="4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2. ¿Cuáles serían tres pasos para que crezcas en  </a:t>
            </a:r>
          </a:p>
          <a:p>
            <a:pPr lvl="0">
              <a:lnSpc>
                <a:spcPct val="120000"/>
              </a:lnSpc>
            </a:pPr>
            <a:r>
              <a:rPr lang="es-ES" sz="4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tu habilidad de ser capacitador o entrenador?</a:t>
            </a:r>
          </a:p>
          <a:p>
            <a:pPr lvl="0" algn="ctr">
              <a:tabLst>
                <a:tab pos="1371600" algn="l"/>
              </a:tabLst>
            </a:pPr>
            <a:endParaRPr lang="en-US" sz="4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421169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a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Metropolita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a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3866</TotalTime>
  <Words>478</Words>
  <Application>Microsoft Macintosh PowerPoint</Application>
  <PresentationFormat>Panorámica</PresentationFormat>
  <Paragraphs>115</Paragraphs>
  <Slides>25</Slides>
  <Notes>25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Cambria</vt:lpstr>
      <vt:lpstr>Times New Roman</vt:lpstr>
      <vt:lpstr>Wingdings</vt:lpstr>
      <vt:lpstr>Metropolitana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Equilibran-T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</dc:title>
  <dc:creator>Win7</dc:creator>
  <cp:lastModifiedBy>Microsoft Office User</cp:lastModifiedBy>
  <cp:revision>74</cp:revision>
  <dcterms:created xsi:type="dcterms:W3CDTF">2021-04-18T14:47:35Z</dcterms:created>
  <dcterms:modified xsi:type="dcterms:W3CDTF">2023-01-25T21:40:12Z</dcterms:modified>
</cp:coreProperties>
</file>