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5" r:id="rId6"/>
    <p:sldId id="264" r:id="rId7"/>
    <p:sldId id="266" r:id="rId8"/>
    <p:sldId id="259" r:id="rId9"/>
    <p:sldId id="260" r:id="rId10"/>
    <p:sldId id="261" r:id="rId11"/>
    <p:sldId id="262" r:id="rId12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86"/>
  </p:normalViewPr>
  <p:slideViewPr>
    <p:cSldViewPr snapToGrid="0">
      <p:cViewPr varScale="1">
        <p:scale>
          <a:sx n="88" d="100"/>
          <a:sy n="88" d="100"/>
        </p:scale>
        <p:origin x="18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57F8B2-0A30-6A5D-5DA4-DD5384BFFA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3A70068-FD91-5599-5096-93098AD79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8807EE-32BD-D922-480C-09E1C792F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D59C0-7E59-4069-B66F-0FF76E0EC9F0}" type="datetimeFigureOut">
              <a:rPr lang="es-419" smtClean="0"/>
              <a:t>25/1/23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C30AD5-ED67-978E-48EF-A9DBE6D57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35E6DB-BAC0-2FB4-FC40-E61E81A26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4CF9-DF68-46B0-AD94-B296702A0B1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97242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3C6FE6-D58D-9CD6-4589-D5E01AFB8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6B6496-757D-C419-EF00-79BAA834C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E95018-13D2-3F0D-7F6C-4B70F42CF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D59C0-7E59-4069-B66F-0FF76E0EC9F0}" type="datetimeFigureOut">
              <a:rPr lang="es-419" smtClean="0"/>
              <a:t>25/1/23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6148CD-825F-2BF6-6406-85C10696C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6DFBBC-C42D-0436-7D8B-703629714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4CF9-DF68-46B0-AD94-B296702A0B1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30230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DDD721-1E2D-2294-B7A3-58DA47D93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793B43-C94D-9BBD-9E0F-E19A340F0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92039D-A3E5-5D6E-316D-5AE119944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D59C0-7E59-4069-B66F-0FF76E0EC9F0}" type="datetimeFigureOut">
              <a:rPr lang="es-419" smtClean="0"/>
              <a:t>25/1/23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A61FD6-3E64-1147-D058-0468A1A53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872C4C-7482-3E82-4240-82AB9999C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4CF9-DF68-46B0-AD94-B296702A0B1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08797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6BDA30-7EB3-0252-10C0-4E0A99724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9D8C52-6A60-194B-4C9F-A7F86266F3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A64E52A-EC16-1FDF-03C8-D63A87974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A83BBC-E1C5-63B9-6A9C-B87F126CE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D59C0-7E59-4069-B66F-0FF76E0EC9F0}" type="datetimeFigureOut">
              <a:rPr lang="es-419" smtClean="0"/>
              <a:t>25/1/23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3A452F-8530-B23F-83E1-0C218D4D1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95BFA9-9F33-2DC8-6BA5-6ED89DED1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4CF9-DF68-46B0-AD94-B296702A0B1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0333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0F5FEB-D32C-6349-9B73-08E75367E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5BF64B-3611-8D56-451F-1AEE2D191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8C01F0-F8C7-557C-4357-2B8EE49A33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66185C5-F46E-0695-3DFC-2BA4DED235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E23AFF2-A1F1-1C25-F50C-352804E6CA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DC90C33-4449-8568-79B4-BF32B0D02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D59C0-7E59-4069-B66F-0FF76E0EC9F0}" type="datetimeFigureOut">
              <a:rPr lang="es-419" smtClean="0"/>
              <a:t>25/1/23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63942A7-C460-1563-D3E5-F1CC94031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15983EE-F96A-4071-7501-EC88C3D0C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4CF9-DF68-46B0-AD94-B296702A0B1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61147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73D63C-8394-C37E-F8AB-E84D8BA55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632FB5A-B95C-2B39-80DB-3507CF994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D59C0-7E59-4069-B66F-0FF76E0EC9F0}" type="datetimeFigureOut">
              <a:rPr lang="es-419" smtClean="0"/>
              <a:t>25/1/23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B6EE65A-E7C4-99EC-A112-3B28D1207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75CBC9D-8F8B-3DEF-8072-7A1D89A6D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4CF9-DF68-46B0-AD94-B296702A0B1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15432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475A522-03FB-D80A-741E-A425A77F7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D59C0-7E59-4069-B66F-0FF76E0EC9F0}" type="datetimeFigureOut">
              <a:rPr lang="es-419" smtClean="0"/>
              <a:t>25/1/23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A68FCFE-DCD6-8307-D3DC-B665CD137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DF18588-214D-9F80-3735-BB44BC0D8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4CF9-DF68-46B0-AD94-B296702A0B1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6936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0E910B-D40B-AE53-F82A-EE93EF333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27CEC8-E714-9886-6C44-D8BE04DBA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257236D-DDF6-DB3F-7017-511D410831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478D0FA-86D5-0707-17F8-0E3CE08B4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D59C0-7E59-4069-B66F-0FF76E0EC9F0}" type="datetimeFigureOut">
              <a:rPr lang="es-419" smtClean="0"/>
              <a:t>25/1/23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491AB0D-963F-DD5F-59EC-633FAA374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65072A8-BF02-9C18-683E-53026E88A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4CF9-DF68-46B0-AD94-B296702A0B1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093807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C2BD75-1C52-E2DF-A64A-7223134BB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1EBF2CE-E9B3-6A1E-2FDA-036038B1D4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B65AA41-605B-A719-C318-7F7ADF2205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DF8221-7A4D-50DC-527D-76E18B2D8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D59C0-7E59-4069-B66F-0FF76E0EC9F0}" type="datetimeFigureOut">
              <a:rPr lang="es-419" smtClean="0"/>
              <a:t>25/1/23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AF1256A-0BE2-1C8F-B5B2-F33487A93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B07C4AE-9682-5DF2-EEF8-52C792F02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4CF9-DF68-46B0-AD94-B296702A0B1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82511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4400CE-FD92-EA38-862D-CA3382460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13DCA80-A2AC-A204-F3A3-BC3FBFC7B5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DEBA7C-6712-F366-4CBC-8FF4B9B4C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D59C0-7E59-4069-B66F-0FF76E0EC9F0}" type="datetimeFigureOut">
              <a:rPr lang="es-419" smtClean="0"/>
              <a:t>25/1/23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01CD71-D8F5-6F37-37A9-9277D700F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D08703-C3AA-0ED4-D3F3-9A222BAD7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4CF9-DF68-46B0-AD94-B296702A0B1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837361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8331364-06B1-EA6F-9BE8-A791E0B951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7C8600F-EEC8-A0E6-321E-003D0ADC65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B1AB-D0A7-54DC-C3DD-2B01AC874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D59C0-7E59-4069-B66F-0FF76E0EC9F0}" type="datetimeFigureOut">
              <a:rPr lang="es-419" smtClean="0"/>
              <a:t>25/1/23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4BD354-B015-F7E9-1123-0F8A32EBF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50753F-F980-7F3A-C311-C267F0139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4CF9-DF68-46B0-AD94-B296702A0B1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01842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9767774-1926-2865-CCEC-DA276D109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9D03C2F-8F27-EBAA-A05E-12E0208ED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79D8B4-0534-F79C-A1BA-A45BF78950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D59C0-7E59-4069-B66F-0FF76E0EC9F0}" type="datetimeFigureOut">
              <a:rPr lang="es-419" smtClean="0"/>
              <a:t>25/1/23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744F39-4BFE-C735-7A49-498A15688C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C858A0-04DF-19FF-A662-04FEB655F4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94CF9-DF68-46B0-AD94-B296702A0B1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54377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tiff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tiff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85EED7AE-4D99-E6A2-8E2F-7929697E2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073" y="680936"/>
            <a:ext cx="5489854" cy="549612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DE608F1-F034-3A41-A113-38828A767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54" y="5215970"/>
            <a:ext cx="3132000" cy="137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0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DC90A6-D913-64CA-836A-E76236864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8585" y="0"/>
            <a:ext cx="9144000" cy="1404021"/>
          </a:xfrm>
        </p:spPr>
        <p:txBody>
          <a:bodyPr/>
          <a:lstStyle/>
          <a:p>
            <a:r>
              <a:rPr lang="es-419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Visión</a:t>
            </a:r>
            <a:r>
              <a:rPr lang="es-419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de la Escuela: 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293CB3-2904-4AB1-DB6D-5CA453D7D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545995"/>
            <a:ext cx="9144000" cy="2335491"/>
          </a:xfrm>
        </p:spPr>
        <p:txBody>
          <a:bodyPr>
            <a:normAutofit/>
          </a:bodyPr>
          <a:lstStyle/>
          <a:p>
            <a:r>
              <a:rPr lang="es-419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s-419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apacitar pastores y líderes estratégicos para catalizar movimientos de iglesias saludables y </a:t>
            </a:r>
            <a:r>
              <a:rPr lang="es-419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discipuladoras</a:t>
            </a:r>
            <a:endParaRPr lang="es-419" sz="4400" dirty="0"/>
          </a:p>
        </p:txBody>
      </p:sp>
      <p:pic>
        <p:nvPicPr>
          <p:cNvPr id="1026" name="Picture 2" descr="Los 5 propósitos de una iglesia saludable - CBI Medellín">
            <a:extLst>
              <a:ext uri="{FF2B5EF4-FFF2-40B4-BE49-F238E27FC236}">
                <a16:creationId xmlns:a16="http://schemas.microsoft.com/office/drawing/2014/main" id="{B8E2098D-ADC1-1C5E-525C-D2F38C188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585" y="2954518"/>
            <a:ext cx="3903482" cy="3903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aca al líder estratégico que llevas dentro! – Think&amp;Start">
            <a:extLst>
              <a:ext uri="{FF2B5EF4-FFF2-40B4-BE49-F238E27FC236}">
                <a16:creationId xmlns:a16="http://schemas.microsoft.com/office/drawing/2014/main" id="{032066C1-D4C9-7EDF-0AD9-862F2D020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471" y="3466577"/>
            <a:ext cx="3903482" cy="292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5E07A05F-0F04-99DC-906C-D44352A890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346577"/>
            <a:ext cx="1385086" cy="138666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6798446-6EEA-7543-806A-37BCB5C8D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173" y="5652000"/>
            <a:ext cx="2160000" cy="94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30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DC90A6-D913-64CA-836A-E76236864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1533" y="0"/>
            <a:ext cx="10268933" cy="1404021"/>
          </a:xfrm>
        </p:spPr>
        <p:txBody>
          <a:bodyPr>
            <a:normAutofit fontScale="90000"/>
          </a:bodyPr>
          <a:lstStyle/>
          <a:p>
            <a:r>
              <a:rPr lang="es-MX" dirty="0">
                <a:latin typeface="Times New Roman" panose="02020603050405020304" pitchFamily="18" charset="0"/>
                <a:ea typeface="Times New Roman" panose="02020603050405020304" pitchFamily="18" charset="0"/>
              </a:rPr>
              <a:t>El currículo básico es de tres cursos: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293CB3-2904-4AB1-DB6D-5CA453D7D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9476" y="1809945"/>
            <a:ext cx="7167514" cy="378015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1.- Discipulado personal (2 módulos 	básicos, otros opcionales)</a:t>
            </a:r>
          </a:p>
          <a:p>
            <a:pPr algn="l"/>
            <a:endParaRPr lang="es-MX" sz="4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2.- Marcas de una iglesia saludable y 	</a:t>
            </a:r>
            <a:r>
              <a:rPr lang="es-MX" sz="4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discipuladora</a:t>
            </a:r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(4 módulos sobre 4 	marcas)</a:t>
            </a:r>
          </a:p>
          <a:p>
            <a:pPr algn="l"/>
            <a:endParaRPr lang="es-MX" sz="4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3.- Movimientos de iglesias </a:t>
            </a:r>
            <a:r>
              <a:rPr lang="es-MX" sz="4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discipuladoras</a:t>
            </a:r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	(4 módulos sobre 4 marcas)</a:t>
            </a:r>
          </a:p>
        </p:txBody>
      </p:sp>
      <p:pic>
        <p:nvPicPr>
          <p:cNvPr id="2050" name="Picture 2" descr="POR QUÉ ES HOY TAN IMPORTANTE EL DISCIPULADO MISIONAL?">
            <a:extLst>
              <a:ext uri="{FF2B5EF4-FFF2-40B4-BE49-F238E27FC236}">
                <a16:creationId xmlns:a16="http://schemas.microsoft.com/office/drawing/2014/main" id="{CB210622-1DBC-0A45-BD74-5A82969E5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614" y="1998481"/>
            <a:ext cx="4558386" cy="2564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352E69D9-40BB-F01A-AE42-27867329A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346577"/>
            <a:ext cx="1385086" cy="138666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E651BF-93D3-7E46-A31D-C80BA3C0E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73" y="5652000"/>
            <a:ext cx="2160000" cy="94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41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DC90A6-D913-64CA-836A-E76236864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8585" y="0"/>
            <a:ext cx="9144000" cy="1404021"/>
          </a:xfrm>
        </p:spPr>
        <p:txBody>
          <a:bodyPr/>
          <a:lstStyle/>
          <a:p>
            <a:r>
              <a:rPr lang="es-419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Grupos de aprendizaje</a:t>
            </a:r>
            <a:r>
              <a:rPr lang="es-419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293CB3-2904-4AB1-DB6D-5CA453D7D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6034" y="2158738"/>
            <a:ext cx="5602664" cy="2743200"/>
          </a:xfrm>
        </p:spPr>
        <p:txBody>
          <a:bodyPr>
            <a:normAutofit/>
          </a:bodyPr>
          <a:lstStyle/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Escuela se basa en grupos de aprendizaje de tres a cinco personas incluyendo el líder.  </a:t>
            </a:r>
          </a:p>
          <a:p>
            <a:pPr algn="l"/>
            <a:endParaRPr lang="es-MX" sz="4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MX" sz="4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5E07A05F-0F04-99DC-906C-D44352A8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346577"/>
            <a:ext cx="1385086" cy="1386669"/>
          </a:xfrm>
          <a:prstGeom prst="rect">
            <a:avLst/>
          </a:prstGeom>
        </p:spPr>
      </p:pic>
      <p:pic>
        <p:nvPicPr>
          <p:cNvPr id="5122" name="Picture 2" descr="Tres Elementos de Grupos Pequeños Vibrantes | Small Groups">
            <a:extLst>
              <a:ext uri="{FF2B5EF4-FFF2-40B4-BE49-F238E27FC236}">
                <a16:creationId xmlns:a16="http://schemas.microsoft.com/office/drawing/2014/main" id="{0C2D0093-0D96-3D6A-6056-8F9F6A691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394" y="1673551"/>
            <a:ext cx="3638157" cy="363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014A8B7-5F5F-384A-A86E-817608FC0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73" y="5652000"/>
            <a:ext cx="2160000" cy="94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76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DC90A6-D913-64CA-836A-E76236864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8585" y="0"/>
            <a:ext cx="9144000" cy="1404021"/>
          </a:xfrm>
        </p:spPr>
        <p:txBody>
          <a:bodyPr>
            <a:normAutofit fontScale="90000"/>
          </a:bodyPr>
          <a:lstStyle/>
          <a:p>
            <a:r>
              <a:rPr lang="es-419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Micro grupos de discipulado</a:t>
            </a:r>
            <a:r>
              <a:rPr lang="es-419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293CB3-2904-4AB1-DB6D-5CA453D7D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544" y="1847652"/>
            <a:ext cx="5725214" cy="3355943"/>
          </a:xfrm>
        </p:spPr>
        <p:txBody>
          <a:bodyPr>
            <a:normAutofit lnSpcReduction="10000"/>
          </a:bodyPr>
          <a:lstStyle/>
          <a:p>
            <a:pPr algn="l"/>
            <a:r>
              <a:rPr lang="es-MX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El propósito del primer curso es afirmar la visión y práctica de ser y hacer discípulos para luego </a:t>
            </a:r>
            <a:r>
              <a:rPr lang="es-MX" sz="4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transicionar</a:t>
            </a:r>
            <a:r>
              <a:rPr lang="es-MX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 </a:t>
            </a:r>
            <a:r>
              <a:rPr lang="es-MX" sz="4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microgrupos</a:t>
            </a:r>
            <a:r>
              <a:rPr lang="es-MX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de discipulado.</a:t>
            </a:r>
          </a:p>
          <a:p>
            <a:endParaRPr lang="es-MX" sz="4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5E07A05F-0F04-99DC-906C-D44352A8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346577"/>
            <a:ext cx="1385086" cy="1386669"/>
          </a:xfrm>
          <a:prstGeom prst="rect">
            <a:avLst/>
          </a:prstGeom>
        </p:spPr>
      </p:pic>
      <p:pic>
        <p:nvPicPr>
          <p:cNvPr id="6146" name="Picture 2" descr="Grupos Pequeños | Pathway SFV">
            <a:extLst>
              <a:ext uri="{FF2B5EF4-FFF2-40B4-BE49-F238E27FC236}">
                <a16:creationId xmlns:a16="http://schemas.microsoft.com/office/drawing/2014/main" id="{870A812E-E5CF-0731-8F71-6B180850C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005" y="2132810"/>
            <a:ext cx="4449451" cy="250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2DCECAF-B66F-814A-95F9-4CAB4C77C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73" y="5652000"/>
            <a:ext cx="2160000" cy="94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796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DC90A6-D913-64CA-836A-E76236864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8585" y="0"/>
            <a:ext cx="9144000" cy="1404021"/>
          </a:xfrm>
        </p:spPr>
        <p:txBody>
          <a:bodyPr/>
          <a:lstStyle/>
          <a:p>
            <a:r>
              <a:rPr lang="es-419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Versatilidad</a:t>
            </a:r>
            <a:r>
              <a:rPr lang="es-419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293CB3-2904-4AB1-DB6D-5CA453D7D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545994"/>
            <a:ext cx="9144000" cy="4157221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Al mismo tiempo todos los módulos pueden ser hechos cuando las personas quieran. </a:t>
            </a:r>
          </a:p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Opciones incluyen: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Hacer las cuatro sesiones en un día. Quizás un sábado.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posibilidad de los participantes asistir uno o dos videos como tarea previa y mostrar los otros durante las sesiones del día.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Dos encuentros semanales con dos sesiones cada uno para completar los cuatro. </a:t>
            </a:r>
          </a:p>
          <a:p>
            <a:endParaRPr lang="es-MX" sz="4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5E07A05F-0F04-99DC-906C-D44352A8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346577"/>
            <a:ext cx="1385086" cy="138666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CE93F92-1FE6-2C4D-B972-D6880EE0C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3" y="5652000"/>
            <a:ext cx="2160000" cy="94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936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DC90A6-D913-64CA-836A-E76236864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8585" y="0"/>
            <a:ext cx="9144000" cy="1404021"/>
          </a:xfrm>
        </p:spPr>
        <p:txBody>
          <a:bodyPr/>
          <a:lstStyle/>
          <a:p>
            <a:r>
              <a:rPr lang="es-419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Versatilidad</a:t>
            </a:r>
            <a:r>
              <a:rPr lang="es-419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293CB3-2904-4AB1-DB6D-5CA453D7D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545994"/>
            <a:ext cx="9144000" cy="4157221"/>
          </a:xfrm>
        </p:spPr>
        <p:txBody>
          <a:bodyPr>
            <a:normAutofit/>
          </a:bodyPr>
          <a:lstStyle/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No recomendamos separar las sesiones por más de una semana. La experiencia muestra que las personas tienen dificultad en mantener el tema enfocado cuando las sesiones son más separadas.</a:t>
            </a:r>
          </a:p>
          <a:p>
            <a:endParaRPr lang="es-MX" sz="4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5E07A05F-0F04-99DC-906C-D44352A8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346577"/>
            <a:ext cx="1385086" cy="138666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2101F00-170A-2B44-BD71-AC73FDE75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3" y="5652000"/>
            <a:ext cx="2160000" cy="94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83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DC90A6-D913-64CA-836A-E76236864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1533" y="0"/>
            <a:ext cx="10268933" cy="1404021"/>
          </a:xfrm>
        </p:spPr>
        <p:txBody>
          <a:bodyPr>
            <a:normAutofit/>
          </a:bodyPr>
          <a:lstStyle/>
          <a:p>
            <a:r>
              <a:rPr lang="es-MX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Patrón básico: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293CB3-2904-4AB1-DB6D-5CA453D7D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1534" y="1609344"/>
            <a:ext cx="4741682" cy="3780150"/>
          </a:xfrm>
        </p:spPr>
        <p:txBody>
          <a:bodyPr>
            <a:normAutofit fontScale="92500"/>
          </a:bodyPr>
          <a:lstStyle/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Todos los módulos tienen un patrón de 4 sesiones con un video de 30 minutos por sesión, mas las evaluaciones escritas.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57FD9EE5-49D2-F9A1-9143-D2E6D0DBA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346577"/>
            <a:ext cx="1385086" cy="1386669"/>
          </a:xfrm>
          <a:prstGeom prst="rect">
            <a:avLst/>
          </a:prstGeom>
        </p:spPr>
      </p:pic>
      <p:pic>
        <p:nvPicPr>
          <p:cNvPr id="3074" name="Picture 2" descr="Arte Sencillo Película Filmación Fondos, Filmación, Filmación, Póster  Imagen de Fondo Para Descarga Gratuita - Pngtreee">
            <a:extLst>
              <a:ext uri="{FF2B5EF4-FFF2-40B4-BE49-F238E27FC236}">
                <a16:creationId xmlns:a16="http://schemas.microsoft.com/office/drawing/2014/main" id="{1744DF83-08C8-EFFD-E236-BA9E72CB3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022" y="1737140"/>
            <a:ext cx="5693790" cy="276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E9F935D-30FD-A4DE-267D-EAC3B7612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054668">
            <a:off x="5678203" y="3732069"/>
            <a:ext cx="2214121" cy="221412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E681DD5-6ECC-AF47-B6E6-E40D7918AA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173" y="5652000"/>
            <a:ext cx="2160000" cy="94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43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DC90A6-D913-64CA-836A-E76236864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1533" y="0"/>
            <a:ext cx="10268933" cy="1404021"/>
          </a:xfrm>
        </p:spPr>
        <p:txBody>
          <a:bodyPr>
            <a:normAutofit/>
          </a:bodyPr>
          <a:lstStyle/>
          <a:p>
            <a:r>
              <a:rPr lang="es-MX" dirty="0">
                <a:latin typeface="Times New Roman" panose="02020603050405020304" pitchFamily="18" charset="0"/>
                <a:ea typeface="Times New Roman" panose="02020603050405020304" pitchFamily="18" charset="0"/>
              </a:rPr>
              <a:t>Año básico: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293CB3-2904-4AB1-DB6D-5CA453D7D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1533" y="1538925"/>
            <a:ext cx="6243562" cy="3780150"/>
          </a:xfrm>
        </p:spPr>
        <p:txBody>
          <a:bodyPr>
            <a:normAutofit/>
          </a:bodyPr>
          <a:lstStyle/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El currículo del año básico</a:t>
            </a:r>
          </a:p>
          <a:p>
            <a:pPr algn="l"/>
            <a:endParaRPr lang="es-MX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Dos módulos de la Escuela y cuatro módulos de la Biblia de Discipulado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57FD9EE5-49D2-F9A1-9143-D2E6D0DBA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346577"/>
            <a:ext cx="1385086" cy="1386669"/>
          </a:xfrm>
          <a:prstGeom prst="rect">
            <a:avLst/>
          </a:prstGeom>
        </p:spPr>
      </p:pic>
      <p:pic>
        <p:nvPicPr>
          <p:cNvPr id="4098" name="Picture 2" descr="Qué revela la Biblia?">
            <a:extLst>
              <a:ext uri="{FF2B5EF4-FFF2-40B4-BE49-F238E27FC236}">
                <a16:creationId xmlns:a16="http://schemas.microsoft.com/office/drawing/2014/main" id="{AA2B956F-A2DF-C513-5DEA-D99C778F7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657" y="1856764"/>
            <a:ext cx="4373512" cy="290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EB44867-2FFE-774F-80E9-742FDFA9D7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73" y="5652000"/>
            <a:ext cx="2160000" cy="94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755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DC90A6-D913-64CA-836A-E76236864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1533" y="0"/>
            <a:ext cx="10268933" cy="1404021"/>
          </a:xfrm>
        </p:spPr>
        <p:txBody>
          <a:bodyPr>
            <a:normAutofit/>
          </a:bodyPr>
          <a:lstStyle/>
          <a:p>
            <a:r>
              <a:rPr lang="es-MX" dirty="0">
                <a:latin typeface="Times New Roman" panose="02020603050405020304" pitchFamily="18" charset="0"/>
                <a:ea typeface="Times New Roman" panose="02020603050405020304" pitchFamily="18" charset="0"/>
              </a:rPr>
              <a:t>Año básico: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293CB3-2904-4AB1-DB6D-5CA453D7D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0368" y="1609344"/>
            <a:ext cx="9316700" cy="4093872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s-MX" sz="4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Primer semestre</a:t>
            </a:r>
          </a:p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	Introducción a la Escuela, 30 de enero</a:t>
            </a:r>
          </a:p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2)	Visión de iglesias saludables y </a:t>
            </a:r>
            <a:r>
              <a:rPr lang="es-MX" sz="4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discipuladoras</a:t>
            </a:r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(ISD) 	un encuentro</a:t>
            </a:r>
          </a:p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3)	Visión de discipulado personal (1º módulo de la 	ED, 4 sesiones)</a:t>
            </a:r>
          </a:p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4)	Módulo de la comunión (Biblia de Discipulado, 8 	sesiones)</a:t>
            </a:r>
          </a:p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5)	Módulo de discípulo saludable (Biblia de 	Discipulado, 8 sesiones)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57FD9EE5-49D2-F9A1-9143-D2E6D0DBA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346577"/>
            <a:ext cx="1385086" cy="138666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F3569BC-D912-C74E-9198-8D2B4EEF6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3" y="5652000"/>
            <a:ext cx="2160000" cy="94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854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DC90A6-D913-64CA-836A-E76236864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1533" y="0"/>
            <a:ext cx="10268933" cy="1404021"/>
          </a:xfrm>
        </p:spPr>
        <p:txBody>
          <a:bodyPr>
            <a:normAutofit/>
          </a:bodyPr>
          <a:lstStyle/>
          <a:p>
            <a:r>
              <a:rPr lang="es-MX" dirty="0">
                <a:latin typeface="Times New Roman" panose="02020603050405020304" pitchFamily="18" charset="0"/>
                <a:ea typeface="Times New Roman" panose="02020603050405020304" pitchFamily="18" charset="0"/>
              </a:rPr>
              <a:t>Año básico: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293CB3-2904-4AB1-DB6D-5CA453D7D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0368" y="1609344"/>
            <a:ext cx="9128164" cy="378015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s-MX" sz="4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Segundo semestre</a:t>
            </a:r>
          </a:p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6)	Práctica del discipulado (2º módulo de la ED, 	4 sesiones)</a:t>
            </a:r>
          </a:p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7)	Módulo de discipulador saludable (Biblia de 	Discipulado, 8 sesiones)</a:t>
            </a:r>
          </a:p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8)	Módulo de selección (Biblia de Discipulado, 	8 sesiones)</a:t>
            </a:r>
          </a:p>
          <a:p>
            <a:pPr algn="l"/>
            <a:r>
              <a:rPr lang="es-MX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9)	Fatiga del alma (1 sesión) y sesión de cierre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57FD9EE5-49D2-F9A1-9143-D2E6D0DBA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346577"/>
            <a:ext cx="1385086" cy="138666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74DE200-9222-CB42-8EC7-B1A57A3F1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3" y="5652000"/>
            <a:ext cx="2160000" cy="94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2493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244</Words>
  <Application>Microsoft Macintosh PowerPoint</Application>
  <PresentationFormat>Panorámica</PresentationFormat>
  <Paragraphs>39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Visión de la Escuela: </vt:lpstr>
      <vt:lpstr>El currículo básico es de tres cursos:</vt:lpstr>
      <vt:lpstr>Grupos de aprendizaje: </vt:lpstr>
      <vt:lpstr>Micro grupos de discipulado: </vt:lpstr>
      <vt:lpstr>Versatilidad: </vt:lpstr>
      <vt:lpstr>Versatilidad: </vt:lpstr>
      <vt:lpstr>Patrón básico:</vt:lpstr>
      <vt:lpstr>Año básico:</vt:lpstr>
      <vt:lpstr>Año básico:</vt:lpstr>
      <vt:lpstr>Año básico: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Munir Chiquie</dc:creator>
  <cp:lastModifiedBy>Microsoft Office User</cp:lastModifiedBy>
  <cp:revision>2</cp:revision>
  <dcterms:created xsi:type="dcterms:W3CDTF">2022-10-03T20:11:56Z</dcterms:created>
  <dcterms:modified xsi:type="dcterms:W3CDTF">2023-01-25T21:36:50Z</dcterms:modified>
</cp:coreProperties>
</file>